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aveSubsetFonts="1">
  <p:sldMasterIdLst>
    <p:sldMasterId id="2147483648" r:id="rId1"/>
  </p:sldMasterIdLst>
  <p:notesMasterIdLst>
    <p:notesMasterId r:id="rId11"/>
  </p:notesMasterIdLst>
  <p:sldIdLst>
    <p:sldId id="259" r:id="rId2"/>
    <p:sldId id="260" r:id="rId3"/>
    <p:sldId id="268" r:id="rId4"/>
    <p:sldId id="258" r:id="rId5"/>
    <p:sldId id="264" r:id="rId6"/>
    <p:sldId id="265" r:id="rId7"/>
    <p:sldId id="266" r:id="rId8"/>
    <p:sldId id="267" r:id="rId9"/>
    <p:sldId id="261" r:id="rId10"/>
  </p:sldIdLst>
  <p:sldSz cx="12190413" cy="6859588"/>
  <p:notesSz cx="6858000" cy="9144000"/>
  <p:defaultTextStyle>
    <a:defPPr>
      <a:defRPr lang="en-US"/>
    </a:defPPr>
    <a:lvl1pPr marL="0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44251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88502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32753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77004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721254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65505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809756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354007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rah Jackson" initials="SJ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A1F46"/>
    <a:srgbClr val="82428D"/>
    <a:srgbClr val="EB89A3"/>
    <a:srgbClr val="B8AB97"/>
    <a:srgbClr val="A98A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0" autoAdjust="0"/>
    <p:restoredTop sz="95245" autoAdjust="0"/>
  </p:normalViewPr>
  <p:slideViewPr>
    <p:cSldViewPr>
      <p:cViewPr>
        <p:scale>
          <a:sx n="70" d="100"/>
          <a:sy n="70" d="100"/>
        </p:scale>
        <p:origin x="-1908" y="-474"/>
      </p:cViewPr>
      <p:guideLst>
        <p:guide orient="horz" pos="2161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31454B-2B34-4B6B-9F21-83B79D6C5504}" type="datetimeFigureOut">
              <a:rPr lang="en-IE" smtClean="0"/>
              <a:t>16/08/2019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02C663-E0EB-4714-8209-31587A85A50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78110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02C663-E0EB-4714-8209-31587A85A502}" type="slidenum">
              <a:rPr lang="en-IE" smtClean="0"/>
              <a:t>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38715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02C663-E0EB-4714-8209-31587A85A502}" type="slidenum">
              <a:rPr lang="en-IE" smtClean="0"/>
              <a:t>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59062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3734594"/>
            <a:ext cx="12190413" cy="2650476"/>
          </a:xfrm>
          <a:prstGeom prst="rect">
            <a:avLst/>
          </a:prstGeom>
          <a:solidFill>
            <a:srgbClr val="B8AB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4006" y="4572794"/>
            <a:ext cx="7772400" cy="838200"/>
          </a:xfrm>
        </p:spPr>
        <p:txBody>
          <a:bodyPr>
            <a:normAutofit/>
          </a:bodyPr>
          <a:lstStyle>
            <a:lvl1pPr marL="0" indent="0" algn="l">
              <a:buNone/>
              <a:defRPr sz="32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44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7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2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7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4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Presentation Title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58347" y="6477794"/>
            <a:ext cx="2844430" cy="36521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006" y="305594"/>
            <a:ext cx="1143000" cy="12382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0562" y="402558"/>
            <a:ext cx="1478452" cy="1224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77794"/>
            <a:ext cx="12190413" cy="381794"/>
          </a:xfrm>
          <a:prstGeom prst="rect">
            <a:avLst/>
          </a:prstGeom>
          <a:solidFill>
            <a:srgbClr val="BA1F46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rgbClr val="BA1F46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4007" y="3734593"/>
            <a:ext cx="6172200" cy="685801"/>
          </a:xfrm>
        </p:spPr>
        <p:txBody>
          <a:bodyPr>
            <a:normAutofit/>
          </a:bodyPr>
          <a:lstStyle>
            <a:lvl1pPr algn="l">
              <a:defRPr sz="28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 smtClean="0"/>
              <a:t>Health Protection Surveillance Centre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521" y="274701"/>
            <a:ext cx="9448085" cy="564293"/>
          </a:xfrm>
        </p:spPr>
        <p:txBody>
          <a:bodyPr>
            <a:normAutofit/>
          </a:bodyPr>
          <a:lstStyle>
            <a:lvl1pPr algn="l">
              <a:defRPr sz="28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067595"/>
            <a:ext cx="10971372" cy="5059988"/>
          </a:xfrm>
        </p:spPr>
        <p:txBody>
          <a:bodyPr/>
          <a:lstStyle>
            <a:lvl1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14606" y="6477794"/>
            <a:ext cx="2844430" cy="36521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477794"/>
            <a:ext cx="12190413" cy="381794"/>
          </a:xfrm>
          <a:prstGeom prst="rect">
            <a:avLst/>
          </a:prstGeom>
          <a:solidFill>
            <a:srgbClr val="BA1F46"/>
          </a:solidFill>
          <a:ln>
            <a:solidFill>
              <a:srgbClr val="BA1F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rgbClr val="BA1F46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5806" y="76994"/>
            <a:ext cx="1027176" cy="85039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067594"/>
            <a:ext cx="5384099" cy="5059989"/>
          </a:xfrm>
        </p:spPr>
        <p:txBody>
          <a:bodyPr>
            <a:normAutofit/>
          </a:bodyPr>
          <a:lstStyle>
            <a:lvl1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067594"/>
            <a:ext cx="5384099" cy="5059989"/>
          </a:xfrm>
        </p:spPr>
        <p:txBody>
          <a:bodyPr>
            <a:normAutofit/>
          </a:bodyPr>
          <a:lstStyle>
            <a:lvl1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477794"/>
            <a:ext cx="12190413" cy="38179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5806" y="76994"/>
            <a:ext cx="1027176" cy="850392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09521" y="274701"/>
            <a:ext cx="9448085" cy="564293"/>
          </a:xfrm>
        </p:spPr>
        <p:txBody>
          <a:bodyPr>
            <a:normAutofit/>
          </a:bodyPr>
          <a:lstStyle>
            <a:lvl1pPr algn="l">
              <a:defRPr sz="28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701"/>
            <a:ext cx="10971372" cy="1143265"/>
          </a:xfrm>
          <a:prstGeom prst="rect">
            <a:avLst/>
          </a:prstGeom>
        </p:spPr>
        <p:txBody>
          <a:bodyPr vert="horz" lIns="108850" tIns="54425" rIns="108850" bIns="54425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571"/>
            <a:ext cx="10971372" cy="4527011"/>
          </a:xfrm>
          <a:prstGeom prst="rect">
            <a:avLst/>
          </a:prstGeom>
        </p:spPr>
        <p:txBody>
          <a:bodyPr vert="horz" lIns="108850" tIns="54425" rIns="108850" bIns="54425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7822"/>
            <a:ext cx="2844430" cy="365210"/>
          </a:xfrm>
          <a:prstGeom prst="rect">
            <a:avLst/>
          </a:prstGeom>
        </p:spPr>
        <p:txBody>
          <a:bodyPr vert="horz" lIns="108850" tIns="54425" rIns="108850" bIns="5442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7822"/>
            <a:ext cx="3860297" cy="365210"/>
          </a:xfrm>
          <a:prstGeom prst="rect">
            <a:avLst/>
          </a:prstGeom>
        </p:spPr>
        <p:txBody>
          <a:bodyPr vert="horz" lIns="108850" tIns="54425" rIns="108850" bIns="5442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7822"/>
            <a:ext cx="2844430" cy="365210"/>
          </a:xfrm>
          <a:prstGeom prst="rect">
            <a:avLst/>
          </a:prstGeom>
        </p:spPr>
        <p:txBody>
          <a:bodyPr vert="horz" lIns="108850" tIns="54425" rIns="108850" bIns="5442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hf hdr="0" ftr="0" dt="0"/>
  <p:txStyles>
    <p:titleStyle>
      <a:lvl1pPr algn="ctr" defTabSz="1088502" rtl="0" eaLnBrk="1" latinLnBrk="0" hangingPunct="1">
        <a:spcBef>
          <a:spcPct val="0"/>
        </a:spcBef>
        <a:buNone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8188" indent="-408188" algn="l" defTabSz="1088502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84408" indent="-340157" algn="l" defTabSz="1088502" rtl="0" eaLnBrk="1" latinLnBrk="0" hangingPunct="1">
        <a:spcBef>
          <a:spcPct val="20000"/>
        </a:spcBef>
        <a:buFont typeface="Arial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60627" indent="-272125" algn="l" defTabSz="1088502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04878" indent="-272125" algn="l" defTabSz="1088502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9129" indent="-272125" algn="l" defTabSz="1088502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93380" indent="-272125" algn="l" defTabSz="108850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631" indent="-272125" algn="l" defTabSz="108850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882" indent="-272125" algn="l" defTabSz="108850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6132" indent="-272125" algn="l" defTabSz="108850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4251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8502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32753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7004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1254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65505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809756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54007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psc.ie/a-z/outbreak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304006" y="4572794"/>
            <a:ext cx="11658600" cy="838200"/>
          </a:xfrm>
        </p:spPr>
        <p:txBody>
          <a:bodyPr>
            <a:noAutofit/>
          </a:bodyPr>
          <a:lstStyle/>
          <a:p>
            <a:pPr algn="ctr"/>
            <a:r>
              <a:rPr lang="en-IE" sz="2200" dirty="0"/>
              <a:t>Surveillance of </a:t>
            </a:r>
            <a:r>
              <a:rPr lang="en-IE" sz="2200" dirty="0" smtClean="0"/>
              <a:t>outbreaks of infectious disease in </a:t>
            </a:r>
            <a:r>
              <a:rPr lang="en-IE" sz="2200" dirty="0"/>
              <a:t>Ireland: </a:t>
            </a:r>
          </a:p>
          <a:p>
            <a:pPr algn="ctr"/>
            <a:r>
              <a:rPr lang="en-IE" sz="2200" dirty="0"/>
              <a:t>Q1 2019 provisional data</a:t>
            </a:r>
          </a:p>
        </p:txBody>
      </p:sp>
      <p:sp>
        <p:nvSpPr>
          <p:cNvPr id="8" name="Subtitle 6"/>
          <p:cNvSpPr txBox="1">
            <a:spLocks/>
          </p:cNvSpPr>
          <p:nvPr/>
        </p:nvSpPr>
        <p:spPr>
          <a:xfrm>
            <a:off x="331787" y="3810794"/>
            <a:ext cx="11658600" cy="838200"/>
          </a:xfrm>
          <a:prstGeom prst="rect">
            <a:avLst/>
          </a:prstGeom>
        </p:spPr>
        <p:txBody>
          <a:bodyPr vert="horz" lIns="108850" tIns="54425" rIns="108850" bIns="54425" rtlCol="0">
            <a:normAutofit/>
          </a:bodyPr>
          <a:lstStyle>
            <a:lvl1pPr marL="0" indent="0" algn="l" defTabSz="1088502" rtl="0" eaLnBrk="1" latinLnBrk="0" hangingPunct="1">
              <a:spcBef>
                <a:spcPct val="20000"/>
              </a:spcBef>
              <a:buFont typeface="Arial" pitchFamily="34" charset="0"/>
              <a:buNone/>
              <a:defRPr sz="3200" b="1" kern="12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44251" indent="0" algn="ctr" defTabSz="1088502" rtl="0" eaLnBrk="1" latinLnBrk="0" hangingPunct="1">
              <a:spcBef>
                <a:spcPct val="20000"/>
              </a:spcBef>
              <a:buFont typeface="Arial" pitchFamily="34" charset="0"/>
              <a:buNone/>
              <a:defRPr sz="3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88502" indent="0" algn="ctr" defTabSz="1088502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32753" indent="0" algn="ctr" defTabSz="1088502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177004" indent="0" algn="ctr" defTabSz="1088502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721254" indent="0" algn="ctr" defTabSz="1088502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265505" indent="0" algn="ctr" defTabSz="1088502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809756" indent="0" algn="ctr" defTabSz="1088502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354007" indent="0" algn="ctr" defTabSz="1088502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sz="2700" dirty="0" smtClean="0"/>
              <a:t>Health Protection Surveillance Centre</a:t>
            </a:r>
            <a:endParaRPr lang="en-IE" sz="2700" dirty="0"/>
          </a:p>
        </p:txBody>
      </p:sp>
      <p:sp>
        <p:nvSpPr>
          <p:cNvPr id="3" name="Rectangle 2"/>
          <p:cNvSpPr/>
          <p:nvPr/>
        </p:nvSpPr>
        <p:spPr>
          <a:xfrm>
            <a:off x="9905206" y="5639594"/>
            <a:ext cx="1378904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7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July, 2019 </a:t>
            </a:r>
            <a:endParaRPr lang="en-US" sz="17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05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Provisional data, Q1 2019 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103040"/>
            <a:ext cx="10971213" cy="4990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075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006" y="305594"/>
            <a:ext cx="9448085" cy="564293"/>
          </a:xfrm>
        </p:spPr>
        <p:txBody>
          <a:bodyPr/>
          <a:lstStyle/>
          <a:p>
            <a:r>
              <a:rPr lang="en-IE" dirty="0" smtClean="0"/>
              <a:t>Key Points – Q1 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240" y="1068388"/>
            <a:ext cx="10959933" cy="5059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3024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Outbreaks of infectious disease in Ireland, Q1 2019</a:t>
            </a:r>
            <a:endParaRPr lang="en-I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206" y="1141176"/>
            <a:ext cx="11778802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403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Outbreaks of infectious disease in Ireland, Q1 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1120" y="1143794"/>
            <a:ext cx="8468886" cy="4872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2062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Outbreaks of infectious disease in Ireland, Q1 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206" y="4901301"/>
            <a:ext cx="5424708" cy="32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606" y="1219994"/>
            <a:ext cx="12125588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6156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196" y="153194"/>
            <a:ext cx="9448085" cy="564293"/>
          </a:xfrm>
        </p:spPr>
        <p:txBody>
          <a:bodyPr/>
          <a:lstStyle/>
          <a:p>
            <a:r>
              <a:rPr lang="en-IE" dirty="0"/>
              <a:t>Outbreaks of infectious disease in Ireland, Q1 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206" y="762794"/>
            <a:ext cx="8319347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206" y="5487194"/>
            <a:ext cx="7225750" cy="775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13775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Outbreaks of infectious disease in Ireland, Q1 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713" y="1372394"/>
            <a:ext cx="11333546" cy="2807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712" y="4344194"/>
            <a:ext cx="941220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76414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Further Information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IE" dirty="0" smtClean="0"/>
              <a:t>Further information on outbreaks can </a:t>
            </a:r>
            <a:r>
              <a:rPr lang="en-IE" dirty="0"/>
              <a:t>be found at </a:t>
            </a:r>
          </a:p>
          <a:p>
            <a:pPr>
              <a:buFontTx/>
              <a:buChar char="-"/>
            </a:pPr>
            <a:endParaRPr lang="en-IE" dirty="0" smtClean="0">
              <a:hlinkClick r:id="rId2"/>
            </a:endParaRPr>
          </a:p>
          <a:p>
            <a:pPr>
              <a:buFontTx/>
              <a:buChar char="-"/>
            </a:pPr>
            <a:r>
              <a:rPr lang="en-IE" dirty="0" smtClean="0">
                <a:hlinkClick r:id="rId2"/>
              </a:rPr>
              <a:t>https://</a:t>
            </a:r>
            <a:r>
              <a:rPr lang="en-IE" dirty="0">
                <a:hlinkClick r:id="rId2"/>
              </a:rPr>
              <a:t>www.hpsc.ie/a-z/outbreaks</a:t>
            </a:r>
            <a:r>
              <a:rPr lang="en-IE" dirty="0" smtClean="0">
                <a:hlinkClick r:id="rId2"/>
              </a:rPr>
              <a:t>/</a:t>
            </a:r>
            <a:endParaRPr lang="en-IE" dirty="0" smtClean="0"/>
          </a:p>
          <a:p>
            <a:pPr>
              <a:buFontTx/>
              <a:buChar char="-"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42847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4950</TotalTime>
  <Words>96</Words>
  <Application>Microsoft Office PowerPoint</Application>
  <PresentationFormat>Custom</PresentationFormat>
  <Paragraphs>22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Provisional data, Q1 2019 </vt:lpstr>
      <vt:lpstr>Key Points – Q1 2019</vt:lpstr>
      <vt:lpstr>Outbreaks of infectious disease in Ireland, Q1 2019</vt:lpstr>
      <vt:lpstr>Outbreaks of infectious disease in Ireland, Q1 2019</vt:lpstr>
      <vt:lpstr>Outbreaks of infectious disease in Ireland, Q1 2019</vt:lpstr>
      <vt:lpstr>Outbreaks of infectious disease in Ireland, Q1 2019</vt:lpstr>
      <vt:lpstr>Outbreaks of infectious disease in Ireland, Q1 2019</vt:lpstr>
      <vt:lpstr>Further 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Kirsty Mackenzie</dc:creator>
  <cp:lastModifiedBy>Fiona Cloak</cp:lastModifiedBy>
  <cp:revision>67</cp:revision>
  <dcterms:created xsi:type="dcterms:W3CDTF">2006-08-16T00:00:00Z</dcterms:created>
  <dcterms:modified xsi:type="dcterms:W3CDTF">2019-08-16T10:00:14Z</dcterms:modified>
</cp:coreProperties>
</file>